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200"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4441023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gif"/><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870900" y="1869223"/>
            <a:ext cx="7402200" cy="1031099"/>
          </a:xfrm>
          <a:prstGeom prst="rect">
            <a:avLst/>
          </a:prstGeom>
        </p:spPr>
        <p:txBody>
          <a:bodyPr lIns="91425" tIns="91425" rIns="91425" bIns="91425" anchor="b" anchorCtr="0">
            <a:noAutofit/>
          </a:bodyPr>
          <a:lstStyle/>
          <a:p>
            <a:pPr>
              <a:buNone/>
            </a:pPr>
            <a:r>
              <a:rPr lang="en">
                <a:solidFill>
                  <a:schemeClr val="lt2"/>
                </a:solidFill>
              </a:rPr>
              <a:t>Why Water?</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a:buNone/>
            </a:pPr>
            <a:r>
              <a:rPr lang="en" sz="1800" i="1">
                <a:solidFill>
                  <a:schemeClr val="accent3"/>
                </a:solidFill>
              </a:rPr>
              <a:t>By: Marissa Skrivan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06075" y="231050"/>
            <a:ext cx="4158599" cy="857400"/>
          </a:xfrm>
          <a:prstGeom prst="rect">
            <a:avLst/>
          </a:prstGeom>
        </p:spPr>
        <p:txBody>
          <a:bodyPr lIns="91425" tIns="91425" rIns="91425" bIns="91425" anchor="ctr" anchorCtr="0">
            <a:noAutofit/>
          </a:bodyPr>
          <a:lstStyle/>
          <a:p>
            <a:pPr>
              <a:buNone/>
            </a:pPr>
            <a:r>
              <a:rPr lang="en"/>
              <a:t>Hyponatremia</a:t>
            </a:r>
          </a:p>
        </p:txBody>
      </p:sp>
      <p:sp>
        <p:nvSpPr>
          <p:cNvPr id="117" name="Shape 117"/>
          <p:cNvSpPr txBox="1">
            <a:spLocks noGrp="1"/>
          </p:cNvSpPr>
          <p:nvPr>
            <p:ph type="body" idx="1"/>
          </p:nvPr>
        </p:nvSpPr>
        <p:spPr>
          <a:xfrm>
            <a:off x="5543222" y="1350632"/>
            <a:ext cx="3738899" cy="13299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Can you drink too </a:t>
            </a:r>
          </a:p>
          <a:p>
            <a:pPr lvl="0" indent="457200">
              <a:buNone/>
            </a:pPr>
            <a:r>
              <a:rPr lang="en" sz="2400"/>
              <a:t>much water?</a:t>
            </a:r>
          </a:p>
        </p:txBody>
      </p:sp>
      <p:sp>
        <p:nvSpPr>
          <p:cNvPr id="118" name="Shape 118"/>
          <p:cNvSpPr/>
          <p:nvPr/>
        </p:nvSpPr>
        <p:spPr>
          <a:xfrm>
            <a:off x="0" y="1162424"/>
            <a:ext cx="5543224" cy="3981074"/>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13975" y="0"/>
            <a:ext cx="5751899" cy="1310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Electrolytes</a:t>
            </a:r>
          </a:p>
          <a:p>
            <a:pPr marL="457200" lvl="0" indent="-381000">
              <a:buClr>
                <a:schemeClr val="dk1"/>
              </a:buClr>
              <a:buSzPct val="166666"/>
              <a:buFont typeface="Arial"/>
              <a:buChar char="•"/>
            </a:pPr>
            <a:r>
              <a:rPr lang="en" sz="2400"/>
              <a:t>Sports Drinks</a:t>
            </a:r>
          </a:p>
        </p:txBody>
      </p:sp>
      <p:sp>
        <p:nvSpPr>
          <p:cNvPr id="124" name="Shape 124"/>
          <p:cNvSpPr/>
          <p:nvPr/>
        </p:nvSpPr>
        <p:spPr>
          <a:xfrm>
            <a:off x="3537725" y="0"/>
            <a:ext cx="5606275" cy="5143499"/>
          </a:xfrm>
          <a:prstGeom prst="rect">
            <a:avLst/>
          </a:prstGeom>
          <a:blipFill>
            <a:blip r:embed="rId3"/>
            <a:stretch>
              <a:fillRect/>
            </a:stretch>
          </a:blipFill>
          <a:ln>
            <a:noFill/>
          </a:ln>
        </p:spPr>
      </p:sp>
      <p:sp>
        <p:nvSpPr>
          <p:cNvPr id="125" name="Shape 125"/>
          <p:cNvSpPr/>
          <p:nvPr/>
        </p:nvSpPr>
        <p:spPr>
          <a:xfrm>
            <a:off x="0" y="1151275"/>
            <a:ext cx="3537724" cy="3992225"/>
          </a:xfrm>
          <a:prstGeom prst="rect">
            <a:avLst/>
          </a:prstGeom>
          <a:blipFill>
            <a:blip r:embed="rId4"/>
            <a:stretch>
              <a:fillRect/>
            </a:stretch>
          </a:blipFill>
          <a:ln>
            <a:noFill/>
          </a:ln>
        </p:spPr>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29"/>
        <p:cNvGrpSpPr/>
        <p:nvPr/>
      </p:nvGrpSpPr>
      <p:grpSpPr>
        <a:xfrm>
          <a:off x="0" y="0"/>
          <a:ext cx="0" cy="0"/>
          <a:chOff x="0" y="0"/>
          <a:chExt cx="0" cy="0"/>
        </a:xfrm>
      </p:grpSpPr>
      <p:sp>
        <p:nvSpPr>
          <p:cNvPr id="130" name="Shape 130"/>
          <p:cNvSpPr/>
          <p:nvPr/>
        </p:nvSpPr>
        <p:spPr>
          <a:xfrm>
            <a:off x="0" y="0"/>
            <a:ext cx="9144000" cy="5143499"/>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en"/>
              <a:t>Works Cited</a:t>
            </a:r>
          </a:p>
        </p:txBody>
      </p:sp>
      <p:sp>
        <p:nvSpPr>
          <p:cNvPr id="136" name="Shape 13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en" sz="1400"/>
              <a:t>C.R. Nave. (n.d.). Retrieved from </a:t>
            </a:r>
          </a:p>
          <a:p>
            <a:pPr lvl="0" indent="457200" rtl="0">
              <a:lnSpc>
                <a:spcPct val="115000"/>
              </a:lnSpc>
              <a:spcBef>
                <a:spcPts val="0"/>
              </a:spcBef>
              <a:buClr>
                <a:schemeClr val="dk1"/>
              </a:buClr>
              <a:buSzPct val="78571"/>
              <a:buFont typeface="Arial"/>
              <a:buNone/>
            </a:pPr>
            <a:r>
              <a:rPr lang="en" sz="1400"/>
              <a:t>http://hyperphysics.phy-astr.gsu.edu/hbase/chemical/watersol.html</a:t>
            </a:r>
          </a:p>
          <a:p>
            <a:pPr lvl="0" rtl="0">
              <a:lnSpc>
                <a:spcPct val="115000"/>
              </a:lnSpc>
              <a:spcBef>
                <a:spcPts val="0"/>
              </a:spcBef>
              <a:buClr>
                <a:schemeClr val="dk1"/>
              </a:buClr>
              <a:buSzPct val="78571"/>
              <a:buFont typeface="Arial"/>
              <a:buNone/>
            </a:pPr>
            <a:r>
              <a:rPr lang="en" sz="1400"/>
              <a:t>Elkaim, Y. (2013). The truth about how much water your should really drink. Retrieved from </a:t>
            </a:r>
          </a:p>
          <a:p>
            <a:pPr lvl="0" indent="457200" rtl="0">
              <a:lnSpc>
                <a:spcPct val="115000"/>
              </a:lnSpc>
              <a:spcBef>
                <a:spcPts val="0"/>
              </a:spcBef>
              <a:buClr>
                <a:schemeClr val="dk1"/>
              </a:buClr>
              <a:buSzPct val="78571"/>
              <a:buFont typeface="Arial"/>
              <a:buNone/>
            </a:pPr>
            <a:r>
              <a:rPr lang="en" sz="1400"/>
              <a:t>http://health.usnews.com/health-news/blogs/eat-run/2013/09/13/the-truth-about-how-muc</a:t>
            </a:r>
          </a:p>
          <a:p>
            <a:pPr marL="457200" lvl="0" indent="0" rtl="0">
              <a:lnSpc>
                <a:spcPct val="115000"/>
              </a:lnSpc>
              <a:spcBef>
                <a:spcPts val="0"/>
              </a:spcBef>
              <a:buClr>
                <a:schemeClr val="dk1"/>
              </a:buClr>
              <a:buSzPct val="78571"/>
              <a:buFont typeface="Arial"/>
              <a:buNone/>
            </a:pPr>
            <a:r>
              <a:rPr lang="en" sz="1400"/>
              <a:t>h-water-you-should-really-drink</a:t>
            </a:r>
          </a:p>
          <a:p>
            <a:pPr lvl="0" rtl="0">
              <a:lnSpc>
                <a:spcPct val="115000"/>
              </a:lnSpc>
              <a:spcBef>
                <a:spcPts val="0"/>
              </a:spcBef>
              <a:buClr>
                <a:schemeClr val="dk1"/>
              </a:buClr>
              <a:buSzPct val="78571"/>
              <a:buFont typeface="Arial"/>
              <a:buNone/>
            </a:pPr>
            <a:r>
              <a:rPr lang="en" sz="1400"/>
              <a:t>Mayo Clinic Staff. (n.d.). Retrieved from http://www.mayoclinic.com/health/water/NU00283</a:t>
            </a:r>
          </a:p>
          <a:p>
            <a:pPr lvl="0" rtl="0">
              <a:lnSpc>
                <a:spcPct val="115000"/>
              </a:lnSpc>
              <a:spcBef>
                <a:spcPts val="0"/>
              </a:spcBef>
              <a:buClr>
                <a:schemeClr val="dk1"/>
              </a:buClr>
              <a:buSzPct val="78571"/>
              <a:buFont typeface="Arial"/>
              <a:buNone/>
            </a:pPr>
            <a:r>
              <a:rPr lang="en" sz="1400"/>
              <a:t>Obenschain, C. (2012). Wondrous ways that water can improve your health. </a:t>
            </a:r>
            <a:r>
              <a:rPr lang="en" sz="1400" i="1"/>
              <a:t>H2O does more for </a:t>
            </a:r>
          </a:p>
          <a:p>
            <a:pPr lvl="0" indent="457200" rtl="0">
              <a:lnSpc>
                <a:spcPct val="115000"/>
              </a:lnSpc>
              <a:spcBef>
                <a:spcPts val="0"/>
              </a:spcBef>
              <a:buClr>
                <a:schemeClr val="dk1"/>
              </a:buClr>
              <a:buSzPct val="78571"/>
              <a:buFont typeface="Arial"/>
              <a:buNone/>
            </a:pPr>
            <a:r>
              <a:rPr lang="en" sz="1400" i="1"/>
              <a:t>your body than quench your thirst</a:t>
            </a:r>
            <a:r>
              <a:rPr lang="en" sz="1400"/>
              <a:t>, Retrieved from http://health.usnews.com/health-new</a:t>
            </a:r>
          </a:p>
          <a:p>
            <a:pPr lvl="0" indent="457200" rtl="0">
              <a:lnSpc>
                <a:spcPct val="115000"/>
              </a:lnSpc>
              <a:spcBef>
                <a:spcPts val="0"/>
              </a:spcBef>
              <a:buClr>
                <a:schemeClr val="dk1"/>
              </a:buClr>
              <a:buSzPct val="78571"/>
              <a:buFont typeface="Arial"/>
              <a:buNone/>
            </a:pPr>
            <a:r>
              <a:rPr lang="en" sz="1400"/>
              <a:t>s/articles/2012/07/17/wondrous-ways-that-water-can-improve-your-health?page=2</a:t>
            </a:r>
          </a:p>
          <a:p>
            <a:pPr lvl="0">
              <a:lnSpc>
                <a:spcPct val="115000"/>
              </a:lnSpc>
              <a:spcBef>
                <a:spcPts val="0"/>
              </a:spcBef>
              <a:buClr>
                <a:schemeClr val="dk1"/>
              </a:buClr>
              <a:buSzPct val="78571"/>
              <a:buFont typeface="Arial"/>
              <a:buNone/>
            </a:pPr>
            <a:r>
              <a:rPr lang="en" sz="1400"/>
              <a:t>Zelman, K. (n.d.). Retrieved from http://www.webmd.com/diet/featuresb/6-reasons-to-drink-water</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endParaRPr/>
          </a:p>
        </p:txBody>
      </p:sp>
      <p:sp>
        <p:nvSpPr>
          <p:cNvPr id="46" name="Shape 46"/>
          <p:cNvSpPr txBox="1">
            <a:spLocks noGrp="1"/>
          </p:cNvSpPr>
          <p:nvPr>
            <p:ph type="body" idx="1"/>
          </p:nvPr>
        </p:nvSpPr>
        <p:spPr>
          <a:xfrm>
            <a:off x="157450" y="2051575"/>
            <a:ext cx="8736300" cy="2930400"/>
          </a:xfrm>
          <a:prstGeom prst="rect">
            <a:avLst/>
          </a:prstGeom>
        </p:spPr>
        <p:txBody>
          <a:bodyPr lIns="91425" tIns="91425" rIns="91425" bIns="91425" anchor="t" anchorCtr="0">
            <a:noAutofit/>
          </a:bodyPr>
          <a:lstStyle/>
          <a:p>
            <a:pPr lvl="0" rtl="0">
              <a:buNone/>
            </a:pPr>
            <a:r>
              <a:rPr lang="en" sz="2400"/>
              <a:t>Water is an amazing substance.  Water has many characteristics that are rarely seen and haven’t been found together in any other substance.  It is so unique to itself and that is why it is the foundation of life: plant, animal, and human.  We are about 60% water; it is essential to the life of our cells and, therefore, us.  Water is a main part of reactions that take place in our bodies and keeps us alive.</a:t>
            </a:r>
          </a:p>
        </p:txBody>
      </p:sp>
      <p:sp>
        <p:nvSpPr>
          <p:cNvPr id="47" name="Shape 47"/>
          <p:cNvSpPr/>
          <p:nvPr/>
        </p:nvSpPr>
        <p:spPr>
          <a:xfrm>
            <a:off x="0" y="0"/>
            <a:ext cx="2680125" cy="1977174"/>
          </a:xfrm>
          <a:prstGeom prst="rect">
            <a:avLst/>
          </a:prstGeom>
          <a:blipFill>
            <a:blip r:embed="rId3"/>
            <a:stretch>
              <a:fillRect/>
            </a:stretch>
          </a:blipFill>
          <a:ln>
            <a:noFill/>
          </a:ln>
        </p:spPr>
      </p:sp>
      <p:sp>
        <p:nvSpPr>
          <p:cNvPr id="48" name="Shape 48"/>
          <p:cNvSpPr/>
          <p:nvPr/>
        </p:nvSpPr>
        <p:spPr>
          <a:xfrm>
            <a:off x="2615225" y="0"/>
            <a:ext cx="3456649" cy="1977174"/>
          </a:xfrm>
          <a:prstGeom prst="rect">
            <a:avLst/>
          </a:prstGeom>
          <a:blipFill>
            <a:blip r:embed="rId4"/>
            <a:stretch>
              <a:fillRect/>
            </a:stretch>
          </a:blipFill>
          <a:ln>
            <a:noFill/>
          </a:ln>
        </p:spPr>
      </p:sp>
      <p:sp>
        <p:nvSpPr>
          <p:cNvPr id="49" name="Shape 49"/>
          <p:cNvSpPr/>
          <p:nvPr/>
        </p:nvSpPr>
        <p:spPr>
          <a:xfrm>
            <a:off x="6071875" y="0"/>
            <a:ext cx="3072124" cy="1977173"/>
          </a:xfrm>
          <a:prstGeom prst="rect">
            <a:avLst/>
          </a:prstGeom>
          <a:blipFill>
            <a:blip r:embed="rId5"/>
            <a:stretch>
              <a:fillRect/>
            </a:stretch>
          </a:blipFill>
          <a:ln>
            <a:noFill/>
          </a:ln>
        </p:spPr>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803300" y="1270125"/>
            <a:ext cx="4077299" cy="16749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Cohesion</a:t>
            </a:r>
          </a:p>
          <a:p>
            <a:pPr marL="457200" lvl="0" indent="-381000" rtl="0">
              <a:buClr>
                <a:schemeClr val="dk1"/>
              </a:buClr>
              <a:buSzPct val="166666"/>
              <a:buFont typeface="Arial"/>
              <a:buChar char="•"/>
            </a:pPr>
            <a:r>
              <a:rPr lang="en" sz="2400"/>
              <a:t>High Specific Heat</a:t>
            </a:r>
          </a:p>
          <a:p>
            <a:pPr marL="457200" lvl="0" indent="-381000" rtl="0">
              <a:buClr>
                <a:schemeClr val="dk1"/>
              </a:buClr>
              <a:buSzPct val="166666"/>
              <a:buFont typeface="Arial"/>
              <a:buChar char="•"/>
            </a:pPr>
            <a:r>
              <a:rPr lang="en" sz="2400"/>
              <a:t>Density When Frozen</a:t>
            </a:r>
          </a:p>
          <a:p>
            <a:pPr marL="457200" lvl="0" indent="-381000" rtl="0">
              <a:buClr>
                <a:schemeClr val="dk1"/>
              </a:buClr>
              <a:buSzPct val="166666"/>
              <a:buFont typeface="Arial"/>
              <a:buChar char="•"/>
            </a:pPr>
            <a:r>
              <a:rPr lang="en" sz="2400"/>
              <a:t>Life’s Solvent</a:t>
            </a:r>
          </a:p>
        </p:txBody>
      </p:sp>
      <p:sp>
        <p:nvSpPr>
          <p:cNvPr id="55" name="Shape 55"/>
          <p:cNvSpPr/>
          <p:nvPr/>
        </p:nvSpPr>
        <p:spPr>
          <a:xfrm>
            <a:off x="0" y="0"/>
            <a:ext cx="2422825" cy="1623624"/>
          </a:xfrm>
          <a:prstGeom prst="rect">
            <a:avLst/>
          </a:prstGeom>
          <a:blipFill>
            <a:blip r:embed="rId3"/>
            <a:stretch>
              <a:fillRect/>
            </a:stretch>
          </a:blipFill>
          <a:ln>
            <a:noFill/>
          </a:ln>
        </p:spPr>
      </p:sp>
      <p:sp>
        <p:nvSpPr>
          <p:cNvPr id="56" name="Shape 56"/>
          <p:cNvSpPr/>
          <p:nvPr/>
        </p:nvSpPr>
        <p:spPr>
          <a:xfrm>
            <a:off x="0" y="1623625"/>
            <a:ext cx="2422825" cy="1789250"/>
          </a:xfrm>
          <a:prstGeom prst="rect">
            <a:avLst/>
          </a:prstGeom>
          <a:blipFill>
            <a:blip r:embed="rId4"/>
            <a:stretch>
              <a:fillRect/>
            </a:stretch>
          </a:blipFill>
          <a:ln>
            <a:noFill/>
          </a:ln>
        </p:spPr>
      </p:sp>
      <p:sp>
        <p:nvSpPr>
          <p:cNvPr id="57" name="Shape 57"/>
          <p:cNvSpPr/>
          <p:nvPr/>
        </p:nvSpPr>
        <p:spPr>
          <a:xfrm>
            <a:off x="-12" y="3349100"/>
            <a:ext cx="2422825" cy="1789249"/>
          </a:xfrm>
          <a:prstGeom prst="rect">
            <a:avLst/>
          </a:prstGeom>
          <a:blipFill>
            <a:blip r:embed="rId5"/>
            <a:stretch>
              <a:fillRect/>
            </a:stretch>
          </a:blipFill>
          <a:ln>
            <a:noFill/>
          </a:ln>
        </p:spPr>
      </p:sp>
      <p:sp>
        <p:nvSpPr>
          <p:cNvPr id="58" name="Shape 58"/>
          <p:cNvSpPr/>
          <p:nvPr/>
        </p:nvSpPr>
        <p:spPr>
          <a:xfrm>
            <a:off x="2422825" y="0"/>
            <a:ext cx="2290900" cy="3354250"/>
          </a:xfrm>
          <a:prstGeom prst="rect">
            <a:avLst/>
          </a:prstGeom>
          <a:blipFill>
            <a:blip r:embed="rId6"/>
            <a:stretch>
              <a:fillRect/>
            </a:stretch>
          </a:blipFill>
          <a:ln>
            <a:noFill/>
          </a:ln>
        </p:spPr>
      </p:sp>
      <p:sp>
        <p:nvSpPr>
          <p:cNvPr id="59" name="Shape 59"/>
          <p:cNvSpPr/>
          <p:nvPr/>
        </p:nvSpPr>
        <p:spPr>
          <a:xfrm>
            <a:off x="2422825" y="3354250"/>
            <a:ext cx="2290900" cy="1789249"/>
          </a:xfrm>
          <a:prstGeom prst="rect">
            <a:avLst/>
          </a:prstGeom>
          <a:blipFill>
            <a:blip r:embed="rId7"/>
            <a:stretch>
              <a:fillRect/>
            </a:stretch>
          </a:blipFill>
          <a:ln>
            <a:noFill/>
          </a:ln>
        </p:spPr>
      </p:sp>
      <p:sp>
        <p:nvSpPr>
          <p:cNvPr id="60" name="Shape 60"/>
          <p:cNvSpPr txBox="1">
            <a:spLocks noGrp="1"/>
          </p:cNvSpPr>
          <p:nvPr>
            <p:ph type="title"/>
          </p:nvPr>
        </p:nvSpPr>
        <p:spPr>
          <a:xfrm>
            <a:off x="4803300" y="205975"/>
            <a:ext cx="3889799" cy="857400"/>
          </a:xfrm>
          <a:prstGeom prst="rect">
            <a:avLst/>
          </a:prstGeom>
        </p:spPr>
        <p:txBody>
          <a:bodyPr lIns="91425" tIns="91425" rIns="91425" bIns="91425" anchor="ctr" anchorCtr="0">
            <a:noAutofit/>
          </a:bodyPr>
          <a:lstStyle/>
          <a:p>
            <a:pPr lvl="0" rtl="0">
              <a:buNone/>
            </a:pPr>
            <a:r>
              <a:rPr lang="en"/>
              <a:t>The Science</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4"/>
        <p:cNvGrpSpPr/>
        <p:nvPr/>
      </p:nvGrpSpPr>
      <p:grpSpPr>
        <a:xfrm>
          <a:off x="0" y="0"/>
          <a:ext cx="0" cy="0"/>
          <a:chOff x="0" y="0"/>
          <a:chExt cx="0" cy="0"/>
        </a:xfrm>
      </p:grpSpPr>
      <p:sp>
        <p:nvSpPr>
          <p:cNvPr id="65" name="Shape 65"/>
          <p:cNvSpPr/>
          <p:nvPr/>
        </p:nvSpPr>
        <p:spPr>
          <a:xfrm>
            <a:off x="5883325" y="0"/>
            <a:ext cx="3260675" cy="2202599"/>
          </a:xfrm>
          <a:prstGeom prst="rect">
            <a:avLst/>
          </a:prstGeom>
          <a:blipFill>
            <a:blip r:embed="rId3"/>
            <a:stretch>
              <a:fillRect/>
            </a:stretch>
          </a:blipFill>
          <a:ln>
            <a:noFill/>
          </a:ln>
        </p:spPr>
      </p:sp>
      <p:sp>
        <p:nvSpPr>
          <p:cNvPr id="66" name="Shape 66"/>
          <p:cNvSpPr txBox="1">
            <a:spLocks noGrp="1"/>
          </p:cNvSpPr>
          <p:nvPr>
            <p:ph type="title"/>
          </p:nvPr>
        </p:nvSpPr>
        <p:spPr>
          <a:xfrm>
            <a:off x="457200" y="205975"/>
            <a:ext cx="2816399" cy="857400"/>
          </a:xfrm>
          <a:prstGeom prst="rect">
            <a:avLst/>
          </a:prstGeom>
        </p:spPr>
        <p:txBody>
          <a:bodyPr lIns="91425" tIns="91425" rIns="91425" bIns="91425" anchor="ctr" anchorCtr="0">
            <a:noAutofit/>
          </a:bodyPr>
          <a:lstStyle/>
          <a:p>
            <a:pPr>
              <a:buNone/>
            </a:pPr>
            <a:r>
              <a:rPr lang="en"/>
              <a:t>Benefits</a:t>
            </a:r>
          </a:p>
        </p:txBody>
      </p:sp>
      <p:sp>
        <p:nvSpPr>
          <p:cNvPr id="67" name="Shape 67"/>
          <p:cNvSpPr txBox="1">
            <a:spLocks noGrp="1"/>
          </p:cNvSpPr>
          <p:nvPr>
            <p:ph type="body" idx="1"/>
          </p:nvPr>
        </p:nvSpPr>
        <p:spPr>
          <a:xfrm>
            <a:off x="0" y="1149150"/>
            <a:ext cx="4425300" cy="20970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Digestion, Circulation, Absorbance</a:t>
            </a:r>
          </a:p>
          <a:p>
            <a:pPr marL="457200" lvl="0" indent="-381000" rtl="0">
              <a:buClr>
                <a:schemeClr val="dk1"/>
              </a:buClr>
              <a:buSzPct val="166666"/>
              <a:buFont typeface="Arial"/>
              <a:buChar char="•"/>
            </a:pPr>
            <a:r>
              <a:rPr lang="en" sz="2400"/>
              <a:t>Toxins</a:t>
            </a:r>
          </a:p>
          <a:p>
            <a:pPr marL="457200" lvl="0" indent="-381000" rtl="0">
              <a:buClr>
                <a:schemeClr val="dk1"/>
              </a:buClr>
              <a:buSzPct val="166666"/>
              <a:buFont typeface="Arial"/>
              <a:buChar char="•"/>
            </a:pPr>
            <a:r>
              <a:rPr lang="en" sz="2400"/>
              <a:t>Kidneys, Muscles,</a:t>
            </a:r>
          </a:p>
          <a:p>
            <a:pPr lvl="0">
              <a:buNone/>
            </a:pPr>
            <a:r>
              <a:rPr lang="en" sz="2400"/>
              <a:t>      and Cells</a:t>
            </a:r>
          </a:p>
        </p:txBody>
      </p:sp>
      <p:sp>
        <p:nvSpPr>
          <p:cNvPr id="68" name="Shape 68"/>
          <p:cNvSpPr/>
          <p:nvPr/>
        </p:nvSpPr>
        <p:spPr>
          <a:xfrm>
            <a:off x="3620375" y="479100"/>
            <a:ext cx="2262950" cy="1817824"/>
          </a:xfrm>
          <a:prstGeom prst="rect">
            <a:avLst/>
          </a:prstGeom>
          <a:blipFill>
            <a:blip r:embed="rId4"/>
            <a:stretch>
              <a:fillRect/>
            </a:stretch>
          </a:blipFill>
          <a:ln>
            <a:noFill/>
          </a:ln>
        </p:spPr>
      </p:sp>
      <p:sp>
        <p:nvSpPr>
          <p:cNvPr id="69" name="Shape 69"/>
          <p:cNvSpPr/>
          <p:nvPr/>
        </p:nvSpPr>
        <p:spPr>
          <a:xfrm>
            <a:off x="5883325" y="2202599"/>
            <a:ext cx="3260674" cy="3029474"/>
          </a:xfrm>
          <a:prstGeom prst="rect">
            <a:avLst/>
          </a:prstGeom>
          <a:blipFill>
            <a:blip r:embed="rId5"/>
            <a:stretch>
              <a:fillRect/>
            </a:stretch>
          </a:blipFill>
          <a:ln>
            <a:noFill/>
          </a:ln>
        </p:spPr>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57200" y="149425"/>
            <a:ext cx="7513800" cy="970500"/>
          </a:xfrm>
          <a:prstGeom prst="rect">
            <a:avLst/>
          </a:prstGeom>
        </p:spPr>
        <p:txBody>
          <a:bodyPr lIns="91425" tIns="91425" rIns="91425" bIns="91425" anchor="t" anchorCtr="0">
            <a:noAutofit/>
          </a:bodyPr>
          <a:lstStyle/>
          <a:p>
            <a:pPr marL="457200" lvl="0" indent="-381000">
              <a:buClr>
                <a:schemeClr val="dk1"/>
              </a:buClr>
              <a:buSzPct val="166666"/>
              <a:buFont typeface="Arial"/>
              <a:buChar char="•"/>
            </a:pPr>
            <a:r>
              <a:rPr lang="en" sz="2400"/>
              <a:t>Eight 8-ounce Glasses of Water?</a:t>
            </a:r>
          </a:p>
        </p:txBody>
      </p:sp>
      <p:sp>
        <p:nvSpPr>
          <p:cNvPr id="75" name="Shape 75"/>
          <p:cNvSpPr/>
          <p:nvPr/>
        </p:nvSpPr>
        <p:spPr>
          <a:xfrm flipH="1">
            <a:off x="4600074" y="2657700"/>
            <a:ext cx="5766800" cy="2485800"/>
          </a:xfrm>
          <a:prstGeom prst="rect">
            <a:avLst/>
          </a:prstGeom>
          <a:blipFill>
            <a:blip r:embed="rId3"/>
            <a:stretch>
              <a:fillRect/>
            </a:stretch>
          </a:blipFill>
          <a:ln>
            <a:noFill/>
          </a:ln>
        </p:spPr>
      </p:sp>
      <p:sp>
        <p:nvSpPr>
          <p:cNvPr id="76" name="Shape 76"/>
          <p:cNvSpPr/>
          <p:nvPr/>
        </p:nvSpPr>
        <p:spPr>
          <a:xfrm>
            <a:off x="-50200" y="2657700"/>
            <a:ext cx="5766800" cy="2485800"/>
          </a:xfrm>
          <a:prstGeom prst="rect">
            <a:avLst/>
          </a:prstGeom>
          <a:blipFill>
            <a:blip r:embed="rId3"/>
            <a:stretch>
              <a:fillRect/>
            </a:stretch>
          </a:blipFill>
          <a:ln>
            <a:noFill/>
          </a:ln>
        </p:spPr>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p:nvPr/>
        </p:nvSpPr>
        <p:spPr>
          <a:xfrm>
            <a:off x="0" y="0"/>
            <a:ext cx="4478400" cy="2542149"/>
          </a:xfrm>
          <a:prstGeom prst="rect">
            <a:avLst/>
          </a:prstGeom>
          <a:blipFill>
            <a:blip r:embed="rId3"/>
            <a:stretch>
              <a:fillRect/>
            </a:stretch>
          </a:blipFill>
          <a:ln>
            <a:noFill/>
          </a:ln>
        </p:spPr>
      </p:sp>
      <p:sp>
        <p:nvSpPr>
          <p:cNvPr id="82" name="Shape 82"/>
          <p:cNvSpPr txBox="1">
            <a:spLocks noGrp="1"/>
          </p:cNvSpPr>
          <p:nvPr>
            <p:ph type="body" idx="1"/>
          </p:nvPr>
        </p:nvSpPr>
        <p:spPr>
          <a:xfrm>
            <a:off x="827950" y="2807975"/>
            <a:ext cx="4478399" cy="2069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Exercise</a:t>
            </a:r>
          </a:p>
          <a:p>
            <a:pPr marL="457200" lvl="0" indent="-381000" rtl="0">
              <a:buClr>
                <a:schemeClr val="dk1"/>
              </a:buClr>
              <a:buSzPct val="166666"/>
              <a:buFont typeface="Arial"/>
              <a:buChar char="•"/>
            </a:pPr>
            <a:r>
              <a:rPr lang="en" sz="2400"/>
              <a:t>Pregnancy</a:t>
            </a:r>
          </a:p>
          <a:p>
            <a:pPr marL="457200" lvl="0" indent="-381000" rtl="0">
              <a:buClr>
                <a:schemeClr val="dk1"/>
              </a:buClr>
              <a:buSzPct val="166666"/>
              <a:buFont typeface="Arial"/>
              <a:buChar char="•"/>
            </a:pPr>
            <a:r>
              <a:rPr lang="en" sz="2400"/>
              <a:t>Illness</a:t>
            </a:r>
          </a:p>
          <a:p>
            <a:pPr marL="457200" lvl="0" indent="-381000">
              <a:buClr>
                <a:schemeClr val="dk1"/>
              </a:buClr>
              <a:buSzPct val="166666"/>
              <a:buFont typeface="Arial"/>
              <a:buChar char="•"/>
            </a:pPr>
            <a:r>
              <a:rPr lang="en" sz="2400"/>
              <a:t>Environment</a:t>
            </a:r>
          </a:p>
        </p:txBody>
      </p:sp>
      <p:sp>
        <p:nvSpPr>
          <p:cNvPr id="83" name="Shape 83"/>
          <p:cNvSpPr/>
          <p:nvPr/>
        </p:nvSpPr>
        <p:spPr>
          <a:xfrm>
            <a:off x="3027175" y="0"/>
            <a:ext cx="3914500" cy="2542150"/>
          </a:xfrm>
          <a:prstGeom prst="rect">
            <a:avLst/>
          </a:prstGeom>
          <a:blipFill>
            <a:blip r:embed="rId4"/>
            <a:stretch>
              <a:fillRect/>
            </a:stretch>
          </a:blipFill>
          <a:ln>
            <a:noFill/>
          </a:ln>
        </p:spPr>
      </p:sp>
      <p:sp>
        <p:nvSpPr>
          <p:cNvPr id="84" name="Shape 84"/>
          <p:cNvSpPr/>
          <p:nvPr/>
        </p:nvSpPr>
        <p:spPr>
          <a:xfrm>
            <a:off x="6941675" y="0"/>
            <a:ext cx="2202324" cy="2601351"/>
          </a:xfrm>
          <a:prstGeom prst="rect">
            <a:avLst/>
          </a:prstGeom>
          <a:blipFill>
            <a:blip r:embed="rId5"/>
            <a:stretch>
              <a:fillRect/>
            </a:stretch>
          </a:blipFill>
          <a:ln>
            <a:noFill/>
          </a:ln>
        </p:spPr>
      </p:sp>
      <p:sp>
        <p:nvSpPr>
          <p:cNvPr id="85" name="Shape 85"/>
          <p:cNvSpPr/>
          <p:nvPr/>
        </p:nvSpPr>
        <p:spPr>
          <a:xfrm>
            <a:off x="5686650" y="2542149"/>
            <a:ext cx="3457349" cy="2601349"/>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0" y="2135850"/>
            <a:ext cx="3917399" cy="871800"/>
          </a:xfrm>
          <a:prstGeom prst="rect">
            <a:avLst/>
          </a:prstGeom>
        </p:spPr>
        <p:txBody>
          <a:bodyPr lIns="91425" tIns="91425" rIns="91425" bIns="91425" anchor="t" anchorCtr="0">
            <a:noAutofit/>
          </a:bodyPr>
          <a:lstStyle/>
          <a:p>
            <a:pPr marL="457200" lvl="0" indent="-381000" rtl="0">
              <a:buClr>
                <a:schemeClr val="dk2"/>
              </a:buClr>
              <a:buSzPct val="166666"/>
              <a:buFont typeface="Arial"/>
              <a:buChar char="•"/>
            </a:pPr>
            <a:r>
              <a:rPr lang="en" sz="2400">
                <a:solidFill>
                  <a:schemeClr val="dk2"/>
                </a:solidFill>
              </a:rPr>
              <a:t>How much water should I drink in a day?</a:t>
            </a:r>
          </a:p>
        </p:txBody>
      </p:sp>
      <p:sp>
        <p:nvSpPr>
          <p:cNvPr id="91" name="Shape 91"/>
          <p:cNvSpPr/>
          <p:nvPr/>
        </p:nvSpPr>
        <p:spPr>
          <a:xfrm>
            <a:off x="3917450" y="0"/>
            <a:ext cx="5226547" cy="5143500"/>
          </a:xfrm>
          <a:prstGeom prst="rect">
            <a:avLst/>
          </a:prstGeom>
          <a:blipFill>
            <a:blip r:embed="rId3"/>
            <a:stretch>
              <a:fillRect/>
            </a:stretch>
          </a:blipFill>
          <a:ln>
            <a:noFill/>
          </a:ln>
        </p:spPr>
      </p:sp>
      <p:sp>
        <p:nvSpPr>
          <p:cNvPr id="92" name="Shape 92"/>
          <p:cNvSpPr txBox="1">
            <a:spLocks noGrp="1"/>
          </p:cNvSpPr>
          <p:nvPr>
            <p:ph type="title"/>
          </p:nvPr>
        </p:nvSpPr>
        <p:spPr>
          <a:xfrm>
            <a:off x="498950" y="218525"/>
            <a:ext cx="3418500" cy="857400"/>
          </a:xfrm>
          <a:prstGeom prst="rect">
            <a:avLst/>
          </a:prstGeom>
        </p:spPr>
        <p:txBody>
          <a:bodyPr lIns="91425" tIns="91425" rIns="91425" bIns="91425" anchor="ctr" anchorCtr="0">
            <a:noAutofit/>
          </a:bodyPr>
          <a:lstStyle/>
          <a:p>
            <a:pPr lvl="0" rtl="0">
              <a:buNone/>
            </a:pPr>
            <a:r>
              <a:rPr lang="en"/>
              <a:t>More?</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05975"/>
            <a:ext cx="3418500" cy="857400"/>
          </a:xfrm>
          <a:prstGeom prst="rect">
            <a:avLst/>
          </a:prstGeom>
        </p:spPr>
        <p:txBody>
          <a:bodyPr lIns="91425" tIns="91425" rIns="91425" bIns="91425" anchor="ctr" anchorCtr="0">
            <a:noAutofit/>
          </a:bodyPr>
          <a:lstStyle/>
          <a:p>
            <a:pPr>
              <a:buNone/>
            </a:pPr>
            <a:r>
              <a:rPr lang="en"/>
              <a:t>In A Day:</a:t>
            </a:r>
          </a:p>
        </p:txBody>
      </p:sp>
      <p:sp>
        <p:nvSpPr>
          <p:cNvPr id="98" name="Shape 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9-13 Cups?</a:t>
            </a:r>
          </a:p>
          <a:p>
            <a:pPr marL="457200" lvl="0" indent="-381000">
              <a:buClr>
                <a:schemeClr val="dk1"/>
              </a:buClr>
              <a:buSzPct val="166666"/>
              <a:buFont typeface="Arial"/>
              <a:buChar char="•"/>
            </a:pPr>
            <a:r>
              <a:rPr lang="en" sz="2400"/>
              <a:t>Half Your Body Weight?</a:t>
            </a:r>
          </a:p>
        </p:txBody>
      </p:sp>
      <p:sp>
        <p:nvSpPr>
          <p:cNvPr id="99" name="Shape 99"/>
          <p:cNvSpPr/>
          <p:nvPr/>
        </p:nvSpPr>
        <p:spPr>
          <a:xfrm>
            <a:off x="0" y="2286650"/>
            <a:ext cx="2211399" cy="2856849"/>
          </a:xfrm>
          <a:prstGeom prst="rect">
            <a:avLst/>
          </a:prstGeom>
          <a:blipFill>
            <a:blip r:embed="rId3"/>
            <a:stretch>
              <a:fillRect/>
            </a:stretch>
          </a:blipFill>
          <a:ln>
            <a:noFill/>
          </a:ln>
        </p:spPr>
      </p:sp>
      <p:sp>
        <p:nvSpPr>
          <p:cNvPr id="100" name="Shape 100"/>
          <p:cNvSpPr/>
          <p:nvPr/>
        </p:nvSpPr>
        <p:spPr>
          <a:xfrm>
            <a:off x="2489400" y="2286650"/>
            <a:ext cx="2139175" cy="2856850"/>
          </a:xfrm>
          <a:prstGeom prst="rect">
            <a:avLst/>
          </a:prstGeom>
          <a:blipFill>
            <a:blip r:embed="rId4"/>
            <a:stretch>
              <a:fillRect/>
            </a:stretch>
          </a:blipFill>
          <a:ln>
            <a:noFill/>
          </a:ln>
        </p:spPr>
      </p:sp>
      <p:sp>
        <p:nvSpPr>
          <p:cNvPr id="101" name="Shape 101"/>
          <p:cNvSpPr/>
          <p:nvPr/>
        </p:nvSpPr>
        <p:spPr>
          <a:xfrm>
            <a:off x="4628575" y="2286650"/>
            <a:ext cx="2518325" cy="2856849"/>
          </a:xfrm>
          <a:prstGeom prst="rect">
            <a:avLst/>
          </a:prstGeom>
          <a:blipFill>
            <a:blip r:embed="rId5"/>
            <a:stretch>
              <a:fillRect/>
            </a:stretch>
          </a:blipFill>
          <a:ln>
            <a:noFill/>
          </a:ln>
        </p:spPr>
      </p:sp>
      <p:sp>
        <p:nvSpPr>
          <p:cNvPr id="102" name="Shape 102"/>
          <p:cNvSpPr/>
          <p:nvPr/>
        </p:nvSpPr>
        <p:spPr>
          <a:xfrm>
            <a:off x="7305662" y="2286325"/>
            <a:ext cx="1838325" cy="2857500"/>
          </a:xfrm>
          <a:prstGeom prst="rect">
            <a:avLst/>
          </a:prstGeom>
          <a:blipFill>
            <a:blip r:embed="rId6"/>
            <a:stretch>
              <a:fillRect/>
            </a:stretch>
          </a:blipFill>
          <a:ln>
            <a:noFill/>
          </a:ln>
        </p:spPr>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Drink Water With Meals</a:t>
            </a:r>
          </a:p>
          <a:p>
            <a:pPr marL="457200" lvl="0" indent="-381000" rtl="0">
              <a:buClr>
                <a:schemeClr val="dk1"/>
              </a:buClr>
              <a:buSzPct val="166666"/>
              <a:buFont typeface="Arial"/>
              <a:buChar char="•"/>
            </a:pPr>
            <a:r>
              <a:rPr lang="en" sz="2400"/>
              <a:t>Keep Water with You</a:t>
            </a:r>
          </a:p>
          <a:p>
            <a:pPr marL="457200" lvl="0" indent="-381000" rtl="0">
              <a:buClr>
                <a:schemeClr val="dk1"/>
              </a:buClr>
              <a:buSzPct val="166666"/>
              <a:buFont typeface="Arial"/>
              <a:buChar char="•"/>
            </a:pPr>
            <a:r>
              <a:rPr lang="en" sz="2400"/>
              <a:t>Eat Vegetables</a:t>
            </a:r>
          </a:p>
        </p:txBody>
      </p:sp>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lvl="0" rtl="0">
              <a:buNone/>
            </a:pPr>
            <a:r>
              <a:rPr lang="en"/>
              <a:t>How to Keep Drinking:</a:t>
            </a:r>
          </a:p>
        </p:txBody>
      </p:sp>
      <p:sp>
        <p:nvSpPr>
          <p:cNvPr id="109" name="Shape 109"/>
          <p:cNvSpPr/>
          <p:nvPr/>
        </p:nvSpPr>
        <p:spPr>
          <a:xfrm>
            <a:off x="5256375" y="1143700"/>
            <a:ext cx="3887625" cy="2171450"/>
          </a:xfrm>
          <a:prstGeom prst="rect">
            <a:avLst/>
          </a:prstGeom>
          <a:blipFill>
            <a:blip r:embed="rId3"/>
            <a:stretch>
              <a:fillRect/>
            </a:stretch>
          </a:blipFill>
          <a:ln>
            <a:noFill/>
          </a:ln>
        </p:spPr>
      </p:sp>
      <p:sp>
        <p:nvSpPr>
          <p:cNvPr id="110" name="Shape 110"/>
          <p:cNvSpPr/>
          <p:nvPr/>
        </p:nvSpPr>
        <p:spPr>
          <a:xfrm>
            <a:off x="6576900" y="3315150"/>
            <a:ext cx="2717674" cy="1828350"/>
          </a:xfrm>
          <a:prstGeom prst="rect">
            <a:avLst/>
          </a:prstGeom>
          <a:blipFill>
            <a:blip r:embed="rId4"/>
            <a:stretch>
              <a:fillRect/>
            </a:stretch>
          </a:blipFill>
          <a:ln>
            <a:noFill/>
          </a:ln>
        </p:spPr>
      </p:sp>
      <p:sp>
        <p:nvSpPr>
          <p:cNvPr id="111" name="Shape 111"/>
          <p:cNvSpPr/>
          <p:nvPr/>
        </p:nvSpPr>
        <p:spPr>
          <a:xfrm>
            <a:off x="5256375" y="3315150"/>
            <a:ext cx="1379625" cy="1828350"/>
          </a:xfrm>
          <a:prstGeom prst="rect">
            <a:avLst/>
          </a:prstGeom>
          <a:blipFill>
            <a:blip r:embed="rId5"/>
            <a:stretch>
              <a:fillRect/>
            </a:stretch>
          </a:blipFill>
          <a:ln>
            <a:noFill/>
          </a:ln>
        </p:spPr>
      </p:sp>
    </p:spTree>
  </p:cSld>
  <p:clrMapOvr>
    <a:masterClrMapping/>
  </p:clrMapOvr>
  <p:transition xmlns:p14="http://schemas.microsoft.com/office/powerpoint/2010/mai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Macintosh PowerPoint</Application>
  <PresentationFormat>On-screen Show (16:9)</PresentationFormat>
  <Paragraphs>43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paper-plane</vt:lpstr>
      <vt:lpstr>Why Water?</vt:lpstr>
      <vt:lpstr>PowerPoint Presentation</vt:lpstr>
      <vt:lpstr>The Science</vt:lpstr>
      <vt:lpstr>Benefits</vt:lpstr>
      <vt:lpstr>PowerPoint Presentation</vt:lpstr>
      <vt:lpstr>PowerPoint Presentation</vt:lpstr>
      <vt:lpstr>More?</vt:lpstr>
      <vt:lpstr>In A Day:</vt:lpstr>
      <vt:lpstr>How to Keep Drinking:</vt:lpstr>
      <vt:lpstr>Hyponatremia</vt:lpstr>
      <vt:lpstr>PowerPoint Presentation</vt:lpstr>
      <vt:lpstr>PowerPoint Presentation</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Water?</dc:title>
  <cp:lastModifiedBy>Marissa Skrivan</cp:lastModifiedBy>
  <cp:revision>1</cp:revision>
  <dcterms:modified xsi:type="dcterms:W3CDTF">2013-12-02T16:14:24Z</dcterms:modified>
</cp:coreProperties>
</file>